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Group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 txBox="1">
            <a:spLocks noGrp="1"/>
          </p:cNvSpPr>
          <p:nvPr>
            <p:ph type="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9" name="Shape 9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defPPr/>
            <a:lvl1pPr marL="0" lv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t>Образец подзаголовка</a:t>
            </a:r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16.11.2018</a:t>
            </a:r>
          </a:p>
        </p:txBody>
      </p:sp>
      <p:sp>
        <p:nvSpPr>
          <p:cNvPr id="11" name="Shape 1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Шульгина И.В.</a:t>
            </a:r>
          </a:p>
        </p:txBody>
      </p:sp>
      <p:sp>
        <p:nvSpPr>
          <p:cNvPr id="12" name="Shape 1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Group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52" name="Shape 52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3" name="Shape 5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16.11.2018</a:t>
            </a:r>
          </a:p>
        </p:txBody>
      </p:sp>
      <p:sp>
        <p:nvSpPr>
          <p:cNvPr id="54" name="Shape 5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Шульгина И.В.</a:t>
            </a:r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Group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16.11.2018</a:t>
            </a:r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Шульгина И.В.</a:t>
            </a:r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Group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7" name="Shape 2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16.11.2018</a:t>
            </a:r>
          </a:p>
        </p:txBody>
      </p:sp>
      <p:sp>
        <p:nvSpPr>
          <p:cNvPr id="28" name="Shape 2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Шульгина И.В.</a:t>
            </a:r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Title and Subtitle">
    <p:spTree>
      <p:nvGrpSpPr>
        <p:cNvPr id="1" name="Group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defPPr/>
            <a:lvl1pPr lvl="0" algn="l">
              <a:defRPr sz="4000" b="1" cap="all"/>
            </a:lvl1pPr>
          </a:lstStyle>
          <a:p>
            <a:r>
              <a:t>Образец заголовка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6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lvl="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lvl="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lvl="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lvl="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lvl="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lvl="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lvl="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lvl="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16.11.2018</a:t>
            </a:r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Шульгина И.В.</a:t>
            </a:r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Slide Title">
    <p:spTree>
      <p:nvGrpSpPr>
        <p:cNvPr id="1" name="Group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16.11.2018</a:t>
            </a:r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Шульгина И.В.</a:t>
            </a:r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itle and Two Columns">
    <p:spTree>
      <p:nvGrpSpPr>
        <p:cNvPr id="1" name="Group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0" name="Shape 2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defPPr/>
            <a:lvl1pPr lvl="0">
              <a:defRPr sz="2800"/>
            </a:lvl1pPr>
            <a:lvl2pPr lvl="1">
              <a:defRPr sz="2400"/>
            </a:lvl2pPr>
            <a:lvl3pPr lvl="2">
              <a:defRPr sz="2000"/>
            </a:lvl3pPr>
            <a:lvl4pPr lvl="3">
              <a:defRPr sz="1800"/>
            </a:lvl4pPr>
            <a:lvl5pPr lvl="4">
              <a:defRPr sz="1800"/>
            </a:lvl5pPr>
            <a:lvl6pPr lvl="5">
              <a:defRPr sz="1800"/>
            </a:lvl6pPr>
            <a:lvl7pPr lvl="6">
              <a:defRPr sz="1800"/>
            </a:lvl7pPr>
            <a:lvl8pPr lvl="7">
              <a:defRPr sz="1800"/>
            </a:lvl8pPr>
            <a:lvl9pPr lvl="8">
              <a:defRPr sz="18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21" name="Shape 21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16.11.2018</a:t>
            </a:r>
          </a:p>
        </p:txBody>
      </p:sp>
      <p:sp>
        <p:nvSpPr>
          <p:cNvPr id="22" name="Shape 22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Шульгина И.В.</a:t>
            </a:r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Group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16.11.2018</a:t>
            </a:r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Шульгина И.В.</a:t>
            </a:r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Group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Образец заголовка</a:t>
            </a:r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5" name="Shape 4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defPPr/>
            <a:lvl1pPr marL="0" lvl="0" indent="0">
              <a:buNone/>
              <a:defRPr sz="2400" b="1"/>
            </a:lvl1pPr>
            <a:lvl2pPr marL="457200" lvl="1" indent="0">
              <a:buNone/>
              <a:defRPr sz="2000" b="1"/>
            </a:lvl2pPr>
            <a:lvl3pPr marL="914400" lvl="2" indent="0">
              <a:buNone/>
              <a:defRPr sz="1800" b="1"/>
            </a:lvl3pPr>
            <a:lvl4pPr marL="1371600" lvl="3" indent="0">
              <a:buNone/>
              <a:defRPr sz="1600" b="1"/>
            </a:lvl4pPr>
            <a:lvl5pPr marL="1828800" lvl="4" indent="0">
              <a:buNone/>
              <a:defRPr sz="1600" b="1"/>
            </a:lvl5pPr>
            <a:lvl6pPr marL="2286000" lvl="5" indent="0">
              <a:buNone/>
              <a:defRPr sz="1600" b="1"/>
            </a:lvl6pPr>
            <a:lvl7pPr marL="2743200" lvl="6" indent="0">
              <a:buNone/>
              <a:defRPr sz="1600" b="1"/>
            </a:lvl7pPr>
            <a:lvl8pPr marL="3200400" lvl="7" indent="0">
              <a:buNone/>
              <a:defRPr sz="1600" b="1"/>
            </a:lvl8pPr>
            <a:lvl9pPr marL="3657600" lvl="8" indent="0">
              <a:buNone/>
              <a:defRPr sz="1600" b="1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46" name="Shape 4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defPPr/>
            <a:lvl1pPr lvl="0">
              <a:defRPr sz="2400"/>
            </a:lvl1pPr>
            <a:lvl2pPr lvl="1">
              <a:defRPr sz="2000"/>
            </a:lvl2pPr>
            <a:lvl3pPr lvl="2">
              <a:defRPr sz="1800"/>
            </a:lvl3pPr>
            <a:lvl4pPr lvl="3">
              <a:defRPr sz="1600"/>
            </a:lvl4pPr>
            <a:lvl5pPr lvl="4">
              <a:defRPr sz="1600"/>
            </a:lvl5pPr>
            <a:lvl6pPr lvl="5">
              <a:defRPr sz="1600"/>
            </a:lvl6pPr>
            <a:lvl7pPr lvl="6">
              <a:defRPr sz="1600"/>
            </a:lvl7pPr>
            <a:lvl8pPr lvl="7">
              <a:defRPr sz="1600"/>
            </a:lvl8pPr>
            <a:lvl9pPr lvl="8">
              <a:defRPr sz="16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16.11.2018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Шульгина И.В.</a:t>
            </a:r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Title, Text and Object">
    <p:spTree>
      <p:nvGrpSpPr>
        <p:cNvPr id="1" name="Group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58" name="Shape 58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defPPr/>
            <a:lvl1pPr lvl="0">
              <a:defRPr sz="3200"/>
            </a:lvl1pPr>
            <a:lvl2pPr lvl="1">
              <a:defRPr sz="2800"/>
            </a:lvl2pPr>
            <a:lvl3pPr lvl="2">
              <a:defRPr sz="2400"/>
            </a:lvl3pPr>
            <a:lvl4pPr lvl="3">
              <a:defRPr sz="2000"/>
            </a:lvl4pPr>
            <a:lvl5pPr lvl="4">
              <a:defRPr sz="2000"/>
            </a:lvl5pPr>
            <a:lvl6pPr lvl="5">
              <a:defRPr sz="2000"/>
            </a:lvl6pPr>
            <a:lvl7pPr lvl="6">
              <a:defRPr sz="2000"/>
            </a:lvl7pPr>
            <a:lvl8pPr lvl="7">
              <a:defRPr sz="2000"/>
            </a:lvl8pPr>
            <a:lvl9pPr lvl="8">
              <a:defRPr sz="2000"/>
            </a:lvl9pPr>
          </a:lstStyle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59" name="Shape 5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16.11.2018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Шульгина И.В.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Title and Picture">
    <p:spTree>
      <p:nvGrpSpPr>
        <p:cNvPr id="1" name="Group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7"/>
          </a:xfrm>
          <a:prstGeom prst="rect">
            <a:avLst/>
          </a:prstGeom>
        </p:spPr>
        <p:txBody>
          <a:bodyPr anchor="b"/>
          <a:lstStyle>
            <a:defPPr/>
            <a:lvl1pPr lvl="0" algn="l">
              <a:defRPr sz="2000" b="1"/>
            </a:lvl1pPr>
          </a:lstStyle>
          <a:p>
            <a:r>
              <a:t>Образец заголовка</a:t>
            </a:r>
          </a:p>
        </p:txBody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3200"/>
            </a:lvl1pPr>
            <a:lvl2pPr marL="457200" lvl="1" indent="0">
              <a:buNone/>
              <a:defRPr sz="2800"/>
            </a:lvl2pPr>
            <a:lvl3pPr marL="914400" lvl="2" indent="0">
              <a:buNone/>
              <a:defRPr sz="2400"/>
            </a:lvl3pPr>
            <a:lvl4pPr marL="1371600" lvl="3" indent="0">
              <a:buNone/>
              <a:defRPr sz="2000"/>
            </a:lvl4pPr>
            <a:lvl5pPr marL="1828800" lvl="4" indent="0">
              <a:buNone/>
              <a:defRPr sz="2000"/>
            </a:lvl5pPr>
            <a:lvl6pPr marL="2286000" lvl="5" indent="0">
              <a:buNone/>
              <a:defRPr sz="2000"/>
            </a:lvl6pPr>
            <a:lvl7pPr marL="2743200" lvl="6" indent="0">
              <a:buNone/>
              <a:defRPr sz="2000"/>
            </a:lvl7pPr>
            <a:lvl8pPr marL="3200400" lvl="7" indent="0">
              <a:buNone/>
              <a:defRPr sz="2000"/>
            </a:lvl8pPr>
            <a:lvl9pPr marL="3657600" lvl="8" indent="0">
              <a:buNone/>
              <a:defRPr sz="2000"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body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defPPr/>
            <a:lvl1pPr marL="0" lvl="0" indent="0">
              <a:buNone/>
              <a:defRPr sz="1400"/>
            </a:lvl1pPr>
            <a:lvl2pPr marL="457200" lvl="1" indent="0">
              <a:buNone/>
              <a:defRPr sz="1200"/>
            </a:lvl2pPr>
            <a:lvl3pPr marL="914400" lvl="2" indent="0">
              <a:buNone/>
              <a:defRPr sz="1000"/>
            </a:lvl3pPr>
            <a:lvl4pPr marL="1371600" lvl="3" indent="0">
              <a:buNone/>
              <a:defRPr sz="900"/>
            </a:lvl4pPr>
            <a:lvl5pPr marL="1828800" lvl="4" indent="0">
              <a:buNone/>
              <a:defRPr sz="900"/>
            </a:lvl5pPr>
            <a:lvl6pPr marL="2286000" lvl="5" indent="0">
              <a:buNone/>
              <a:defRPr sz="900"/>
            </a:lvl6pPr>
            <a:lvl7pPr marL="2743200" lvl="6" indent="0">
              <a:buNone/>
              <a:defRPr sz="900"/>
            </a:lvl7pPr>
            <a:lvl8pPr marL="3200400" lvl="7" indent="0">
              <a:buNone/>
              <a:defRPr sz="900"/>
            </a:lvl8pPr>
            <a:lvl9pPr marL="3657600" lvl="8" indent="0">
              <a:buNone/>
              <a:defRPr sz="900"/>
            </a:lvl9pPr>
          </a:lstStyle>
          <a:p>
            <a:pPr lvl="0"/>
            <a:r>
              <a:t>Образец текста</a:t>
            </a:r>
          </a:p>
        </p:txBody>
      </p:sp>
      <p:sp>
        <p:nvSpPr>
          <p:cNvPr id="73" name="Shape 73"/>
          <p:cNvSpPr txBox="1">
            <a:spLocks noGrp="1"/>
          </p:cNvSpPr>
          <p:nvPr>
            <p:ph type="dt" idx="10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16.11.2018</a:t>
            </a:r>
          </a:p>
        </p:txBody>
      </p:sp>
      <p:sp>
        <p:nvSpPr>
          <p:cNvPr id="74" name="Shape 74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Шульгина И.В.</a:t>
            </a:r>
          </a:p>
        </p:txBody>
      </p:sp>
      <p:sp>
        <p:nvSpPr>
          <p:cNvPr id="75" name="Shape 7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‹#›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64000"/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Group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anchor="ctr">
            <a:normAutofit/>
          </a:bodyPr>
          <a:lstStyle/>
          <a:p>
            <a:r>
              <a:t>Образец заголовка</a:t>
            </a:r>
          </a:p>
        </p:txBody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>
            <a:normAutofit/>
          </a:bodyPr>
          <a:lstStyle/>
          <a:p>
            <a:pPr lvl="0"/>
            <a:r>
              <a:t>Образец текста</a:t>
            </a:r>
          </a:p>
          <a:p>
            <a:pPr lvl="1"/>
            <a:r>
              <a:t>Второй уровень</a:t>
            </a:r>
          </a:p>
          <a:p>
            <a:pPr lvl="2"/>
            <a:r>
              <a:t>Третий уровень</a:t>
            </a:r>
          </a:p>
          <a:p>
            <a:pPr lvl="3"/>
            <a:r>
              <a:t>Четвертый уровень</a:t>
            </a:r>
          </a:p>
          <a:p>
            <a:pPr lvl="4"/>
            <a:r>
              <a:t>Пятый уровень</a:t>
            </a:r>
          </a:p>
        </p:txBody>
      </p:sp>
      <p:sp>
        <p:nvSpPr>
          <p:cNvPr id="4" name="Shape 4"/>
          <p:cNvSpPr txBox="1">
            <a:spLocks noGrp="1"/>
          </p:cNvSpPr>
          <p:nvPr>
            <p:ph type="dt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16.11.2018</a:t>
            </a:r>
          </a:p>
        </p:txBody>
      </p:sp>
      <p:sp>
        <p:nvSpPr>
          <p:cNvPr id="5" name="Shape 5"/>
          <p:cNvSpPr txBox="1">
            <a:spLocks noGrp="1"/>
          </p:cNvSpPr>
          <p:nvPr>
            <p:ph type="ft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Шульгина И.В.</a:t>
            </a:r>
          </a:p>
        </p:txBody>
      </p:sp>
      <p:sp>
        <p:nvSpPr>
          <p:cNvPr id="6" name="Shape 6"/>
          <p:cNvSpPr txBox="1">
            <a:spLocks noGrp="1"/>
          </p:cNvSpPr>
          <p:nvPr>
            <p:ph type="sldNum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defPPr/>
            <a:lvl1pPr marL="0" lvl="0" indent="0"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lvl="1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lvl="2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lvl="3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lvl="4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lvl="5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lvl="6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lvl="7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lvl="8" indent="0" algn="l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t>‹#›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defPPr/>
      <a:lvl1pPr lvl="0" algn="ctr"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defPPr/>
      <a:lvl1pPr marL="342900" lvl="0" indent="-342900" algn="l"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/>
      <a:lvl1pPr marL="0" lvl="0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lvl="2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lvl="3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lvl="4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lvl="5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lvl="6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lvl="7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lvl="8" indent="0" algn="l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/>
        </p:nvSpPr>
        <p:spPr>
          <a:xfrm>
            <a:off x="2339752" y="1571612"/>
            <a:ext cx="4320480" cy="1217049"/>
          </a:xfrm>
          <a:prstGeom prst="rect">
            <a:avLst/>
          </a:prstGeom>
          <a:noFill/>
        </p:spPr>
        <p:txBody>
          <a:bodyPr wrap="square" lIns="54000" tIns="54000" rIns="54000" bIns="54000">
            <a:spAutoFit/>
          </a:bodyPr>
          <a:lstStyle/>
          <a:p>
            <a:pPr marL="0" indent="0" algn="l"/>
            <a:r>
              <a:rPr sz="1800" b="1" i="1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Психолог? Нет он не волшебник,</a:t>
            </a:r>
            <a:br>
              <a:rPr sz="1800" b="1" i="1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</a:br>
            <a:r>
              <a:rPr sz="1800" b="1" i="1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Не шарлатан, не чародей,</a:t>
            </a:r>
            <a:br>
              <a:rPr sz="1800" b="1" i="1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</a:br>
            <a:r>
              <a:rPr sz="1800" b="1" i="1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Он не святой, не тяжкий грешник,</a:t>
            </a:r>
            <a:br>
              <a:rPr sz="1800" b="1" i="1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</a:br>
            <a:r>
              <a:rPr sz="1800" b="1" i="1">
                <a:solidFill>
                  <a:schemeClr val="tx2">
                    <a:lumMod val="75000"/>
                  </a:schemeClr>
                </a:solidFill>
                <a:latin typeface="Arial"/>
                <a:ea typeface="Arial"/>
                <a:cs typeface="Arial"/>
              </a:rPr>
              <a:t>Он – человек среди людей.</a:t>
            </a:r>
          </a:p>
        </p:txBody>
      </p:sp>
      <p:pic>
        <p:nvPicPr>
          <p:cNvPr id="79" name="Picture 79"/>
          <p:cNvPicPr/>
          <p:nvPr/>
        </p:nvPicPr>
        <p:blipFill>
          <a:blip r:embed="rId2"/>
          <a:stretch/>
        </p:blipFill>
        <p:spPr>
          <a:xfrm>
            <a:off x="1979711" y="2924944"/>
            <a:ext cx="4536504" cy="2607914"/>
          </a:xfrm>
          <a:prstGeom prst="rect">
            <a:avLst/>
          </a:prstGeom>
        </p:spPr>
      </p:pic>
      <p:sp>
        <p:nvSpPr>
          <p:cNvPr id="80" name="Shape 80"/>
          <p:cNvSpPr txBox="1"/>
          <p:nvPr/>
        </p:nvSpPr>
        <p:spPr>
          <a:xfrm>
            <a:off x="1511660" y="983026"/>
            <a:ext cx="5760639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3600" b="1">
                <a:solidFill>
                  <a:schemeClr val="accent1">
                    <a:lumMod val="50000"/>
                  </a:schemeClr>
                </a:solidFill>
                <a:latin typeface="+mn-lt"/>
                <a:ea typeface="+mn-ea"/>
                <a:cs typeface="+mn-cs"/>
              </a:rPr>
              <a:t>ПРОФЕССИЯ ПСИХОЛОГ</a:t>
            </a:r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Сможешь ли ты:</a:t>
            </a:r>
          </a:p>
        </p:txBody>
      </p:sp>
      <p:sp>
        <p:nvSpPr>
          <p:cNvPr id="128" name="Shape 128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придерживаться оптимистического отношения даже к слабым, проблемным детям, поддерживать их развитие;</a:t>
            </a:r>
          </a:p>
          <a:p>
            <a:r>
              <a:t>помогать людям менять в лучшую сторону их отношение к себе, своим проблемам, окружающим;</a:t>
            </a:r>
          </a:p>
          <a:p>
            <a:r>
              <a:t>заниматься самоанализом и самосовершенствованием.</a:t>
            </a:r>
          </a:p>
          <a:p>
            <a:endParaRPr/>
          </a:p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Знаешь ли ты, что:</a:t>
            </a:r>
          </a:p>
        </p:txBody>
      </p:sp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t>многие люди в нашей стране с предупреждением относятся к помощи психолога;</a:t>
            </a:r>
          </a:p>
          <a:p>
            <a:r>
              <a:t>факт от работы психолога не может быть быстрым, поэтому психологи часто сомневаются в успехе своих действий;</a:t>
            </a:r>
          </a:p>
          <a:p>
            <a:r>
              <a:t>у психолога очень много «невидимой» работы, которую не замечают .</a:t>
            </a:r>
          </a:p>
          <a:p>
            <a:pPr marL="0" indent="0">
              <a:buNone/>
            </a:pPr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Готов ли ты:</a:t>
            </a:r>
          </a:p>
        </p:txBody>
      </p:sp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457200" y="1268760"/>
            <a:ext cx="8229600" cy="5256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defPPr/>
            <a:lvl1pPr lvl="0"/>
          </a:lstStyle>
          <a:p>
            <a:r>
              <a:rPr sz="3500"/>
              <a:t>много заниматься биологией и математикой, потому что это профилирующие предметы для поступления на психологический факультет;</a:t>
            </a:r>
          </a:p>
          <a:p>
            <a:r>
              <a:rPr sz="3500"/>
              <a:t>получать платное (довольно дорогое) образование, но в любом случае заниматься самообразованием на протяжении всей профессиональной деятельности;</a:t>
            </a:r>
          </a:p>
          <a:p>
            <a:r>
              <a:rPr sz="3500"/>
              <a:t>много читать и писать (заключений по результатам обследований, программ консультирования и развития).</a:t>
            </a:r>
          </a:p>
          <a:p>
            <a:endParaRPr sz="3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defPPr/>
            <a:lvl1pPr lvl="0"/>
          </a:lstStyle>
          <a:p>
            <a:r>
              <a:t>Веришь ли ты, что:</a:t>
            </a:r>
          </a:p>
        </p:txBody>
      </p:sp>
      <p:sp>
        <p:nvSpPr>
          <p:cNvPr id="137" name="Shape 13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Autofit/>
          </a:bodyPr>
          <a:lstStyle>
            <a:defPPr/>
            <a:lvl1pPr lvl="0"/>
          </a:lstStyle>
          <a:p>
            <a:r>
              <a:rPr sz="4000"/>
              <a:t>за психологией как наукой – будущее;</a:t>
            </a:r>
          </a:p>
          <a:p>
            <a:r>
              <a:rPr sz="4000"/>
              <a:t>можно получать радость от общения с разными людьми;</a:t>
            </a:r>
          </a:p>
          <a:p>
            <a:r>
              <a:rPr sz="4000"/>
              <a:t>психолог в любой организации меняет ситуацию людей к лучшему.</a:t>
            </a:r>
          </a:p>
          <a:p>
            <a:pPr marL="0" indent="0">
              <a:buNone/>
            </a:pPr>
            <a:endParaRPr sz="4000"/>
          </a:p>
          <a:p>
            <a:endParaRPr sz="4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Picture 140"/>
          <p:cNvPicPr/>
          <p:nvPr/>
        </p:nvPicPr>
        <p:blipFill>
          <a:blip r:embed="rId2"/>
          <a:stretch/>
        </p:blipFill>
        <p:spPr>
          <a:xfrm>
            <a:off x="112575" y="0"/>
            <a:ext cx="9001000" cy="6696744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>
            <a:spLocks noGrp="1"/>
          </p:cNvSpPr>
          <p:nvPr>
            <p:ph type="body" idx="1"/>
          </p:nvPr>
        </p:nvSpPr>
        <p:spPr>
          <a:xfrm>
            <a:off x="457200" y="404664"/>
            <a:ext cx="8229600" cy="5721499"/>
          </a:xfrm>
          <a:prstGeom prst="rect">
            <a:avLst/>
          </a:prstGeom>
        </p:spPr>
        <p:txBody>
          <a:bodyPr>
            <a:normAutofit/>
          </a:bodyPr>
          <a:lstStyle>
            <a:defPPr/>
            <a:lvl1pPr lvl="0"/>
          </a:lstStyle>
          <a:p>
            <a:r>
              <a:rPr sz="4800" dirty="0" err="1"/>
              <a:t>Если</a:t>
            </a:r>
            <a:r>
              <a:rPr sz="4800" dirty="0"/>
              <a:t> </a:t>
            </a:r>
            <a:r>
              <a:rPr sz="4800" dirty="0" err="1"/>
              <a:t>вы</a:t>
            </a:r>
            <a:r>
              <a:rPr sz="4800" dirty="0"/>
              <a:t> </a:t>
            </a:r>
            <a:r>
              <a:rPr sz="4800" dirty="0" err="1"/>
              <a:t>набрали</a:t>
            </a:r>
            <a:r>
              <a:rPr sz="4800" dirty="0"/>
              <a:t> </a:t>
            </a:r>
            <a:r>
              <a:rPr sz="4800" dirty="0" err="1"/>
              <a:t>от</a:t>
            </a:r>
            <a:r>
              <a:rPr sz="4800" dirty="0"/>
              <a:t> 8 </a:t>
            </a:r>
            <a:r>
              <a:rPr sz="4800" dirty="0" err="1"/>
              <a:t>до</a:t>
            </a:r>
            <a:r>
              <a:rPr sz="4800" dirty="0"/>
              <a:t> 12 </a:t>
            </a:r>
            <a:r>
              <a:rPr sz="4800" dirty="0" err="1"/>
              <a:t>баллов</a:t>
            </a:r>
            <a:r>
              <a:rPr sz="4800" dirty="0"/>
              <a:t>, </a:t>
            </a:r>
            <a:r>
              <a:rPr sz="4800" dirty="0" err="1"/>
              <a:t>то</a:t>
            </a:r>
            <a:r>
              <a:rPr sz="4800" dirty="0"/>
              <a:t> </a:t>
            </a:r>
            <a:r>
              <a:rPr sz="4800" dirty="0" err="1"/>
              <a:t>ваше</a:t>
            </a:r>
            <a:r>
              <a:rPr sz="4800" dirty="0"/>
              <a:t> </a:t>
            </a:r>
            <a:r>
              <a:rPr sz="4800" dirty="0" err="1"/>
              <a:t>отношение</a:t>
            </a:r>
            <a:r>
              <a:rPr sz="4800" dirty="0"/>
              <a:t> к </a:t>
            </a:r>
            <a:r>
              <a:rPr sz="4800" dirty="0" err="1"/>
              <a:t>данной</a:t>
            </a:r>
            <a:r>
              <a:rPr sz="4800" dirty="0"/>
              <a:t> </a:t>
            </a:r>
            <a:r>
              <a:rPr sz="4800" dirty="0" err="1"/>
              <a:t>профессии</a:t>
            </a:r>
            <a:r>
              <a:rPr sz="4800" dirty="0"/>
              <a:t> </a:t>
            </a:r>
            <a:r>
              <a:rPr sz="4800" dirty="0" err="1"/>
              <a:t>противоречиво</a:t>
            </a:r>
            <a:r>
              <a:rPr sz="4800" dirty="0"/>
              <a:t>.</a:t>
            </a:r>
          </a:p>
          <a:p>
            <a:pPr marL="0" indent="0">
              <a:buNone/>
            </a:pP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Picture 145"/>
          <p:cNvPicPr/>
          <p:nvPr/>
        </p:nvPicPr>
        <p:blipFill>
          <a:blip r:embed="rId2"/>
          <a:stretch/>
        </p:blipFill>
        <p:spPr>
          <a:xfrm>
            <a:off x="107504" y="80628"/>
            <a:ext cx="8856984" cy="6588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/>
        </p:nvSpPr>
        <p:spPr>
          <a:xfrm>
            <a:off x="428595" y="285728"/>
            <a:ext cx="8358245" cy="42165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800" i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Итак, мир психологии действительно безгранично велик и каждому в нем есть место. Очень важным моментом, является то, что на данный момент нашей культуры психологии и ее развитию выделяется довольно много внимания, что означает, что она незамедлительно развивается. </a:t>
            </a:r>
          </a:p>
          <a:p>
            <a:pPr marL="0" indent="0" algn="ctr"/>
            <a:endParaRPr sz="2800" b="1" i="1" u="sng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/>
            <a:r>
              <a:rPr sz="3600" b="1" i="1" u="sng">
                <a:solidFill>
                  <a:schemeClr val="tx1"/>
                </a:solidFill>
                <a:latin typeface="+mn-lt"/>
                <a:ea typeface="+mn-ea"/>
                <a:cs typeface="+mn-cs"/>
              </a:rPr>
              <a:t>И именно поэтому, профессия психолога -профессия будущего!!!</a:t>
            </a:r>
            <a:endParaRPr sz="3200" b="1" i="1" u="sng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/>
        </p:nvSpPr>
        <p:spPr>
          <a:xfrm>
            <a:off x="1785917" y="214290"/>
            <a:ext cx="58995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indent="0" algn="ctr"/>
            <a:r>
              <a:rPr sz="4400" b="1" cap="all" spc="0">
                <a:solidFill>
                  <a:srgbClr val="0066FF"/>
                </a:solidFill>
                <a:latin typeface="+mn-lt"/>
                <a:ea typeface="+mn-ea"/>
                <a:cs typeface="+mn-cs"/>
              </a:rPr>
              <a:t>Немного из истории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500034" y="928669"/>
            <a:ext cx="5357850" cy="5033480"/>
          </a:xfrm>
          <a:prstGeom prst="rect">
            <a:avLst/>
          </a:prstGeom>
          <a:noFill/>
        </p:spPr>
        <p:txBody>
          <a:bodyPr wrap="square" lIns="54000" tIns="54000" rIns="54000" bIns="54000">
            <a:spAutoFit/>
          </a:bodyPr>
          <a:lstStyle/>
          <a:p>
            <a:pPr marL="0" indent="0" algn="just"/>
            <a:r>
              <a:rPr sz="320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	Слово «психология» с греческого переводится как «наука о душе» («психо» – душа, «логос» – знание). </a:t>
            </a:r>
          </a:p>
          <a:p>
            <a:pPr marL="0" indent="0" algn="just"/>
            <a:r>
              <a:rPr sz="320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	Соответственно, психолог – это специалист, изучающий внутренний мир человека, его взаимосвязь с окружающей средой, а также психику и её структуру.</a:t>
            </a:r>
          </a:p>
        </p:txBody>
      </p:sp>
      <p:pic>
        <p:nvPicPr>
          <p:cNvPr id="88" name="Picture 88"/>
          <p:cNvPicPr/>
          <p:nvPr/>
        </p:nvPicPr>
        <p:blipFill>
          <a:blip r:embed="rId2"/>
          <a:stretch/>
        </p:blipFill>
        <p:spPr>
          <a:xfrm>
            <a:off x="6072198" y="3500438"/>
            <a:ext cx="2857505" cy="3000396"/>
          </a:xfrm>
          <a:prstGeom prst="rect">
            <a:avLst/>
          </a:prstGeom>
        </p:spPr>
      </p:pic>
      <p:pic>
        <p:nvPicPr>
          <p:cNvPr id="90" name="Picture 90"/>
          <p:cNvPicPr/>
          <p:nvPr/>
        </p:nvPicPr>
        <p:blipFill>
          <a:blip r:embed="rId3"/>
          <a:stretch/>
        </p:blipFill>
        <p:spPr>
          <a:xfrm>
            <a:off x="5929322" y="857232"/>
            <a:ext cx="2857519" cy="28575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Picture 93"/>
          <p:cNvPicPr/>
          <p:nvPr/>
        </p:nvPicPr>
        <p:blipFill>
          <a:blip r:embed="rId2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Picture 96"/>
          <p:cNvPicPr/>
          <p:nvPr/>
        </p:nvPicPr>
        <p:blipFill>
          <a:blip r:embed="rId2"/>
          <a:stretch/>
        </p:blipFill>
        <p:spPr>
          <a:xfrm>
            <a:off x="0" y="4500546"/>
            <a:ext cx="3571900" cy="2357454"/>
          </a:xfrm>
          <a:prstGeom prst="rect">
            <a:avLst/>
          </a:prstGeom>
        </p:spPr>
      </p:pic>
      <p:sp>
        <p:nvSpPr>
          <p:cNvPr id="97" name="Shape 97"/>
          <p:cNvSpPr/>
          <p:nvPr/>
        </p:nvSpPr>
        <p:spPr>
          <a:xfrm>
            <a:off x="8286776" y="5929330"/>
            <a:ext cx="642942" cy="571503"/>
          </a:xfrm>
          <a:prstGeom prst="actionButtonReturn">
            <a:avLst/>
          </a:prstGeom>
          <a:solidFill>
            <a:srgbClr val="FF0000"/>
          </a:solidFill>
          <a:ln w="25400">
            <a:solidFill>
              <a:schemeClr val="tx1"/>
            </a:solidFill>
            <a:prstDash val="solid"/>
          </a:ln>
        </p:spPr>
        <p:txBody>
          <a:bodyPr lIns="91440" tIns="45720" rIns="91440" bIns="45720" anchor="ctr"/>
          <a:lstStyle/>
          <a:p>
            <a:pPr marL="0" indent="0" algn="ctr"/>
            <a:endParaRPr sz="18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8" name="Shape 98"/>
          <p:cNvSpPr/>
          <p:nvPr/>
        </p:nvSpPr>
        <p:spPr>
          <a:xfrm>
            <a:off x="431539" y="332656"/>
            <a:ext cx="8280920" cy="341632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1800" b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Основные виды деятельности психолога:</a:t>
            </a:r>
          </a:p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Психологическая диагностика (тестирование) — изучение индивидуальных особенностей психики человека с помощью тестов, экспериментов, наблюдения и интервью.</a:t>
            </a:r>
          </a:p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Консультирование — доверительное общение между психологом и клиентом для поиска способов решения проблем.</a:t>
            </a:r>
          </a:p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	Психологический тренинг — активное обучение способам эмоциональной саморегуляции, решения проблем и личностного роста с помощью психологических игр и упражнений с последующим обсуждением результатов.</a:t>
            </a:r>
          </a:p>
          <a:p>
            <a:pPr marL="0" indent="0" algn="l"/>
            <a:endParaRPr sz="18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9" name="Shape 99"/>
          <p:cNvSpPr/>
          <p:nvPr/>
        </p:nvSpPr>
        <p:spPr>
          <a:xfrm>
            <a:off x="4139952" y="4029921"/>
            <a:ext cx="4290840" cy="2862321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Психолог востребован в современном мире. Детские психологи работают в школах и детских садах, помогая детям быстрее и легче адаптироваться к новым условиям. Школьный психолог  определяет готовность ребенка к школе, проводит индивидуальную работу с трудными детьми, занимается профориентацией старшеклассников, проводя разные тренинги.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/>
        </p:nvSpPr>
        <p:spPr>
          <a:xfrm>
            <a:off x="107504" y="0"/>
            <a:ext cx="5400600" cy="65556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Плюсы профессии:</a:t>
            </a:r>
          </a:p>
          <a:p>
            <a:pPr marL="0" indent="0" algn="l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•интересная творческая работа </a:t>
            </a:r>
          </a:p>
          <a:p>
            <a:pPr marL="0" indent="0" algn="l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•возможность принимать участие в решении реальных проблем людей</a:t>
            </a:r>
          </a:p>
          <a:p>
            <a:pPr marL="0" indent="0" algn="l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•необходимость постоянного профессионального совершенствования и в связи с этим — возможность личностного роста</a:t>
            </a:r>
          </a:p>
          <a:p>
            <a:pPr marL="0" indent="0" algn="l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•возможность использования профессиональных знаний  в повседневной жизни</a:t>
            </a:r>
          </a:p>
          <a:p>
            <a:pPr marL="0" indent="0" algn="l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•познание и изменение себя, своего отношения к событиям окружающего мира</a:t>
            </a:r>
          </a:p>
          <a:p>
            <a:pPr marL="0" indent="0" algn="l"/>
            <a:r>
              <a:rPr sz="2000">
                <a:solidFill>
                  <a:srgbClr val="0066FF"/>
                </a:solidFill>
                <a:latin typeface="Times New Roman"/>
                <a:ea typeface="Times New Roman"/>
                <a:cs typeface="Times New Roman"/>
              </a:rPr>
              <a:t>Минусы профессии:</a:t>
            </a:r>
          </a:p>
          <a:p>
            <a:pPr marL="0" indent="0" algn="l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•душевная усталость, эмоциональное выгорание</a:t>
            </a:r>
          </a:p>
          <a:p>
            <a:pPr marL="0" indent="0" algn="l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•сложности в принятии мировоззрения клиента и в стремлении обязательно дать полезный совет </a:t>
            </a:r>
          </a:p>
          <a:p>
            <a:pPr marL="0" indent="0" algn="l"/>
            <a:r>
              <a:rPr sz="200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•переживание проблем клиента как своих собственных </a:t>
            </a:r>
          </a:p>
        </p:txBody>
      </p:sp>
      <p:pic>
        <p:nvPicPr>
          <p:cNvPr id="103" name="Picture 103"/>
          <p:cNvPicPr/>
          <p:nvPr/>
        </p:nvPicPr>
        <p:blipFill>
          <a:blip r:embed="rId2"/>
          <a:srcRect l="26807" t="12589" r="12531" b="1900"/>
          <a:stretch/>
        </p:blipFill>
        <p:spPr>
          <a:xfrm>
            <a:off x="6084168" y="2996952"/>
            <a:ext cx="2952328" cy="367240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/>
        </p:nvSpPr>
        <p:spPr>
          <a:xfrm>
            <a:off x="285720" y="285728"/>
            <a:ext cx="4572032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8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На сегодняшний день профессия психолога  является одной из самых популярных. Работа психолога – это взаимоотношение со многими людьми, умение понять, выслушать, помочь в различных житейских ситуациях.</a:t>
            </a:r>
          </a:p>
        </p:txBody>
      </p:sp>
      <p:pic>
        <p:nvPicPr>
          <p:cNvPr id="107" name="Picture 107"/>
          <p:cNvPicPr/>
          <p:nvPr/>
        </p:nvPicPr>
        <p:blipFill>
          <a:blip r:embed="rId2"/>
          <a:srcRect l="8908" t="24941" r="-1782" b="10807"/>
          <a:stretch/>
        </p:blipFill>
        <p:spPr>
          <a:xfrm>
            <a:off x="5148064" y="3429000"/>
            <a:ext cx="3978875" cy="3216743"/>
          </a:xfrm>
          <a:prstGeom prst="rect">
            <a:avLst/>
          </a:prstGeom>
        </p:spPr>
      </p:pic>
      <p:pic>
        <p:nvPicPr>
          <p:cNvPr id="109" name="Picture 109"/>
          <p:cNvPicPr/>
          <p:nvPr/>
        </p:nvPicPr>
        <p:blipFill>
          <a:blip r:embed="rId3"/>
          <a:srcRect l="20637" t="35627" r="3342" b="1089"/>
          <a:stretch/>
        </p:blipFill>
        <p:spPr>
          <a:xfrm>
            <a:off x="4857752" y="188640"/>
            <a:ext cx="4178744" cy="3118960"/>
          </a:xfrm>
          <a:prstGeom prst="rect">
            <a:avLst/>
          </a:prstGeom>
          <a:ln>
            <a:noFill/>
          </a:ln>
        </p:spPr>
      </p:pic>
      <p:pic>
        <p:nvPicPr>
          <p:cNvPr id="111" name="Picture 111"/>
          <p:cNvPicPr/>
          <p:nvPr/>
        </p:nvPicPr>
        <p:blipFill>
          <a:blip r:embed="rId4"/>
          <a:srcRect l="12743" t="28293" b="10991"/>
          <a:stretch/>
        </p:blipFill>
        <p:spPr>
          <a:xfrm>
            <a:off x="651492" y="4614500"/>
            <a:ext cx="4176464" cy="203574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/>
        </p:nvSpPr>
        <p:spPr>
          <a:xfrm>
            <a:off x="-13138" y="116632"/>
            <a:ext cx="4500562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180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	Работа психолога построена на общении с людьми, поэтому специалист в данной области должен обладать такими личностными качествами, как: </a:t>
            </a:r>
          </a:p>
          <a:p>
            <a:pPr marL="0" indent="0" algn="ctr"/>
            <a:r>
              <a:rPr sz="180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1.Стрессоустойчивость;</a:t>
            </a:r>
          </a:p>
          <a:p>
            <a:pPr marL="0" indent="0" algn="ctr"/>
            <a:endParaRPr sz="180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/>
            <a:r>
              <a:rPr sz="180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2.Гуманность;</a:t>
            </a:r>
          </a:p>
          <a:p>
            <a:pPr marL="0" indent="0" algn="ctr"/>
            <a:endParaRPr sz="180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/>
            <a:r>
              <a:rPr sz="180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3.Доброжелательность;</a:t>
            </a:r>
          </a:p>
          <a:p>
            <a:pPr marL="0" indent="0" algn="ctr"/>
            <a:endParaRPr sz="180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/>
            <a:r>
              <a:rPr sz="180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4.Умение слушать;</a:t>
            </a:r>
          </a:p>
          <a:p>
            <a:pPr marL="0" indent="0" algn="ctr"/>
            <a:endParaRPr sz="1800">
              <a:solidFill>
                <a:schemeClr val="tx2">
                  <a:lumMod val="75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0" indent="0" algn="ctr"/>
            <a:r>
              <a:rPr sz="1800">
                <a:solidFill>
                  <a:schemeClr val="tx2">
                    <a:lumMod val="75000"/>
                  </a:schemeClr>
                </a:solidFill>
                <a:latin typeface="Times New Roman"/>
                <a:ea typeface="Times New Roman"/>
                <a:cs typeface="Times New Roman"/>
              </a:rPr>
              <a:t>5.Умение проникать в суть внутренних проблем пациента.</a:t>
            </a:r>
          </a:p>
        </p:txBody>
      </p:sp>
      <p:sp>
        <p:nvSpPr>
          <p:cNvPr id="114" name="Shape 114"/>
          <p:cNvSpPr txBox="1"/>
          <p:nvPr/>
        </p:nvSpPr>
        <p:spPr>
          <a:xfrm>
            <a:off x="4428906" y="1857364"/>
            <a:ext cx="4357718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indent="0" algn="ctr"/>
            <a:r>
              <a:rPr sz="280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rPr>
              <a:t>Психологи - это люди, у которых профессия - помогать людям.</a:t>
            </a:r>
          </a:p>
        </p:txBody>
      </p:sp>
      <p:pic>
        <p:nvPicPr>
          <p:cNvPr id="116" name="Picture 116"/>
          <p:cNvPicPr/>
          <p:nvPr/>
        </p:nvPicPr>
        <p:blipFill>
          <a:blip r:embed="rId2"/>
          <a:stretch/>
        </p:blipFill>
        <p:spPr>
          <a:xfrm>
            <a:off x="642910" y="5000636"/>
            <a:ext cx="3214710" cy="1682708"/>
          </a:xfrm>
          <a:prstGeom prst="rect">
            <a:avLst/>
          </a:prstGeom>
        </p:spPr>
      </p:pic>
      <p:sp>
        <p:nvSpPr>
          <p:cNvPr id="117" name="Shape 117"/>
          <p:cNvSpPr/>
          <p:nvPr/>
        </p:nvSpPr>
        <p:spPr>
          <a:xfrm>
            <a:off x="4824329" y="188640"/>
            <a:ext cx="3995935" cy="1200329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marL="0" indent="0" algn="l"/>
            <a:r>
              <a:rPr sz="3600" b="1">
                <a:solidFill>
                  <a:srgbClr val="0000FF"/>
                </a:solidFill>
                <a:latin typeface="Times New Roman"/>
                <a:ea typeface="Times New Roman"/>
                <a:cs typeface="Times New Roman"/>
              </a:rPr>
              <a:t>Особенности профессии.</a:t>
            </a:r>
          </a:p>
        </p:txBody>
      </p:sp>
      <p:pic>
        <p:nvPicPr>
          <p:cNvPr id="119" name="Picture 119"/>
          <p:cNvPicPr/>
          <p:nvPr/>
        </p:nvPicPr>
        <p:blipFill>
          <a:blip r:embed="rId3"/>
          <a:srcRect t="17218"/>
          <a:stretch/>
        </p:blipFill>
        <p:spPr>
          <a:xfrm>
            <a:off x="4428906" y="3457382"/>
            <a:ext cx="4391358" cy="305141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Picture 122"/>
          <p:cNvPicPr/>
          <p:nvPr/>
        </p:nvPicPr>
        <p:blipFill>
          <a:blip r:embed="rId2"/>
          <a:stretch/>
        </p:blipFill>
        <p:spPr>
          <a:xfrm>
            <a:off x="68952" y="404664"/>
            <a:ext cx="8823528" cy="577996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Group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defPPr/>
            <a:lvl1pPr lvl="0"/>
          </a:lstStyle>
          <a:p>
            <a:r>
              <a:t>Хочешь ли ты:</a:t>
            </a:r>
            <a:br/>
            <a:endParaRPr/>
          </a:p>
        </p:txBody>
      </p:sp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>
            <a:defPPr/>
            <a:lvl1pPr lvl="0"/>
          </a:lstStyle>
          <a:p>
            <a:r>
              <a:rPr sz="4000"/>
              <a:t>больше слушать, чем говорить;</a:t>
            </a:r>
          </a:p>
          <a:p>
            <a:r>
              <a:rPr sz="4000"/>
              <a:t>быть терпимым к чужому мнению, переживанию, отношению (как бы это ни противоречило твоим принципам);</a:t>
            </a:r>
          </a:p>
          <a:p>
            <a:r>
              <a:rPr sz="4000"/>
              <a:t>нестандартно и достаточно быстро реагировать на слова, поступки, чувства других людей.</a:t>
            </a:r>
          </a:p>
          <a:p>
            <a:pPr marL="0" indent="0">
              <a:buNone/>
            </a:pPr>
            <a:endParaRPr sz="4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</a:gradFill>
      </a:fillStyleLst>
      <a:lnStyleLst>
        <a:ln w="9525">
          <a:solidFill>
            <a:schemeClr val="phClr">
              <a:shade val="95000"/>
              <a:satMod val="105000"/>
            </a:schemeClr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>
              <a:srgbClr val="000000">
                <a:alpha val="38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  <a:effectStyle>
          <a:effectLst>
            <a:outerShdw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Normal.dotm</Template>
  <TotalTime>77</TotalTime>
  <Words>454</Words>
  <Application>Microsoft Office PowerPoint</Application>
  <DocSecurity>0</DocSecurity>
  <PresentationFormat>Экран (4:3)</PresentationFormat>
  <Paragraphs>60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Хочешь ли ты: </vt:lpstr>
      <vt:lpstr>Сможешь ли ты:</vt:lpstr>
      <vt:lpstr>Знаешь ли ты, что:</vt:lpstr>
      <vt:lpstr>Готов ли ты:</vt:lpstr>
      <vt:lpstr>Веришь ли ты, что: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</cp:revision>
  <dcterms:modified xsi:type="dcterms:W3CDTF">2023-11-22T10:28:44Z</dcterms:modified>
</cp:coreProperties>
</file>